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62" r:id="rId5"/>
    <p:sldId id="261" r:id="rId6"/>
    <p:sldId id="264" r:id="rId7"/>
    <p:sldId id="265" r:id="rId8"/>
    <p:sldId id="266" r:id="rId9"/>
    <p:sldId id="260" r:id="rId10"/>
    <p:sldId id="267" r:id="rId11"/>
    <p:sldId id="268" r:id="rId12"/>
    <p:sldId id="258" r:id="rId13"/>
    <p:sldId id="271" r:id="rId14"/>
    <p:sldId id="272" r:id="rId15"/>
    <p:sldId id="259" r:id="rId16"/>
    <p:sldId id="269" r:id="rId17"/>
    <p:sldId id="273" r:id="rId18"/>
    <p:sldId id="270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2" r:id="rId27"/>
    <p:sldId id="283" r:id="rId28"/>
    <p:sldId id="28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FEDB3-B323-6A6E-119E-F7F3C222A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4F12C-BA25-D519-93A0-99DA84CCFA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7A125-02F4-725F-3FCA-E564CA4AE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02A3E2-941B-4CC2-7564-25F0EBA29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47847-C3F9-0711-7868-ABAF592C0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54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02C25-4C3B-D728-7D8C-205C870D0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9BD13-1B64-3F9F-9238-F6B5FA50E8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B62D1-61D5-000A-B234-48BC9CDD1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0A072-7351-CE8A-12C5-31B1A1AAF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995A4-4C8E-F93C-FC1A-A36870E40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731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A04C31-6D34-0CEB-412E-9DBA02617D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66F931-BDCB-DDE5-18E7-FF0C1FF97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9C3FA-9506-FA83-D328-E30F931FE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93FC6-365E-93D7-E88E-A9686E589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0341D-6F8D-800C-42FF-81230914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62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36677-0C5C-3A07-A003-75ED58F1C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88617-C7BF-0226-697B-1AE8B9BB4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5F9C0-AFA8-CFC8-AF34-B90D2D973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D28B9-B9C9-9146-C146-76AC01EB5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C4E0C-7C80-C55C-143F-918F29895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82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DDFEF-D92F-1496-A0B1-1F15BF3A8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CF688-8FF1-2FEC-1DC3-9D8DDC23B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8CBA0-84E6-33C0-9781-2639D8022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BE25C-B28A-A384-3738-3839608F3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3248D-0F00-0919-FBB3-E7E7C7B82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329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16809-B17D-7301-95AB-EA92B089F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7B568-FEF1-1998-B615-A7D0FFD5ED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D12DDB-CD99-E695-E2A5-8BDCF7A64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CB500F-10DF-97E3-5A6A-77675DBEB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04CA1E-9EE7-B79E-9DAD-7D7A53C0C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A7086-5533-44CC-039A-0C78327FB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055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C94F1-0215-4A3E-432E-D1647B7D2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B5C08-341C-B791-9A32-9EAE248BE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1CA0EE-BE1B-F0C6-4470-B0BE19350E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BDD382-FE8F-5D66-05E5-38C9B6113E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4996E2-640B-58C2-9563-C937F8D957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E532FA-38BE-C033-5892-5AA387C22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6025E-8A4F-D7A5-9683-4B5103DFF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A97165-9603-F5A1-4BE9-8427AA7C4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57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C8B8-19BA-C937-8E39-B36BAECCC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67366A-2984-DE2B-8D6F-F55787DC1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610E93-C1AD-2044-383A-7C50FDA7E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CED95F-0C1E-82D5-8E9A-7AC41DC9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539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BF691-79CA-58E7-E3B1-2EC5358E1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02D695-00E9-28D4-DB19-0243F7007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6BC202-AE00-04D3-9626-8956D6427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9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F347B-9345-CDE2-D091-D1CA46FB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B6674-759F-3431-CAC0-434C17166E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44C29-F0CB-D819-6E06-B379B8DDD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4701BE-170D-A9F9-DC1C-962B5640D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863087-28F1-278D-C5FC-285F5B4CB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9CBBA-B194-8926-BD1E-5B8EC6F19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876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AC77B-9518-D91B-A119-45AAE33ED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0EE4B5-B851-C5D0-B8F2-A2ECEB6F2D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43758-DDE0-60E4-8B20-AB88AC4CC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0D287-8957-EAF1-B7C3-170A20019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DD86FF-8E94-C3DE-ABD9-A41C39750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49926D-3D01-5B71-FF42-8688905FD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340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B7A9B4-CA9F-3936-276A-A3C524C71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068E6-F214-04DA-84D2-78D65B28C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950D7-4A90-5F0B-D3B4-D7F2B9A24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32C73-BF97-4661-85B7-492DFE0C6E7F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7952D-91F9-B645-ECFE-27C80ABF77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BE6AF-3D28-38C0-92F8-E6C3242E0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42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yuanchaiyc.github.io/website/subpages/VS-tutorial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12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wav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D5865-3276-2650-8DF6-E0AB6B97AE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Tutorial on </a:t>
            </a:r>
            <a:r>
              <a:rPr lang="en-US" dirty="0" err="1"/>
              <a:t>VoiceSauce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- A program for voice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E3243-4BAD-6AA1-7F7F-9DAE93A638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Yuan Chai</a:t>
            </a:r>
          </a:p>
          <a:p>
            <a:r>
              <a:rPr lang="en-US" dirty="0"/>
              <a:t>University of California Los Angeles</a:t>
            </a:r>
          </a:p>
          <a:p>
            <a:r>
              <a:rPr lang="en-US" dirty="0"/>
              <a:t>yuanchai@g.ucla.edu</a:t>
            </a:r>
          </a:p>
          <a:p>
            <a:r>
              <a:rPr lang="en-US" dirty="0"/>
              <a:t>02/10/2023</a:t>
            </a:r>
          </a:p>
        </p:txBody>
      </p:sp>
    </p:spTree>
    <p:extLst>
      <p:ext uri="{BB962C8B-B14F-4D97-AF65-F5344CB8AC3E}">
        <p14:creationId xmlns:p14="http://schemas.microsoft.com/office/powerpoint/2010/main" val="3430076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can you draw/analyze using output from VoiceSauce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B6B5E89-F7CD-8546-BD48-1B2879DA6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267075" y="2520950"/>
            <a:ext cx="5957887" cy="39719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0481B7-0854-2430-A414-4010ABA9CD30}"/>
              </a:ext>
            </a:extLst>
          </p:cNvPr>
          <p:cNvSpPr txBox="1"/>
          <p:nvPr/>
        </p:nvSpPr>
        <p:spPr>
          <a:xfrm>
            <a:off x="971549" y="1790700"/>
            <a:ext cx="8534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Vowel chart (stressed and unstressed vowels in Cahuilla)</a:t>
            </a:r>
          </a:p>
        </p:txBody>
      </p:sp>
    </p:spTree>
    <p:extLst>
      <p:ext uri="{BB962C8B-B14F-4D97-AF65-F5344CB8AC3E}">
        <p14:creationId xmlns:p14="http://schemas.microsoft.com/office/powerpoint/2010/main" val="799758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draw/analyze using output from </a:t>
            </a:r>
            <a:r>
              <a:rPr lang="en-US" dirty="0" err="1"/>
              <a:t>VoiceSauce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0481B7-0854-2430-A414-4010ABA9CD30}"/>
              </a:ext>
            </a:extLst>
          </p:cNvPr>
          <p:cNvSpPr txBox="1"/>
          <p:nvPr/>
        </p:nvSpPr>
        <p:spPr>
          <a:xfrm>
            <a:off x="971549" y="1790700"/>
            <a:ext cx="5267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Boxplots of various measures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7F1BC2E3-5765-DA7E-7EDE-D88EB262E2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1975" y="2886075"/>
            <a:ext cx="3657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923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download and use </a:t>
            </a:r>
            <a:r>
              <a:rPr lang="en-US" dirty="0" err="1"/>
              <a:t>VoiceSauce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users: Standalone .exe file</a:t>
            </a:r>
          </a:p>
          <a:p>
            <a:r>
              <a:rPr lang="en-US" dirty="0"/>
              <a:t>Mac users: Install </a:t>
            </a:r>
            <a:r>
              <a:rPr lang="en-US" dirty="0" err="1"/>
              <a:t>Matlab</a:t>
            </a:r>
            <a:r>
              <a:rPr lang="en-US" dirty="0"/>
              <a:t> and run the scripts in </a:t>
            </a:r>
            <a:r>
              <a:rPr lang="en-US" dirty="0" err="1"/>
              <a:t>Matlab</a:t>
            </a:r>
            <a:endParaRPr lang="en-US" dirty="0"/>
          </a:p>
          <a:p>
            <a:r>
              <a:rPr lang="en-US" dirty="0"/>
              <a:t>Refer to </a:t>
            </a:r>
            <a:r>
              <a:rPr lang="en-US" dirty="0">
                <a:hlinkClick r:id="rId2"/>
              </a:rPr>
              <a:t>https://yuanchaiyc.github.io/website/subpages/VS-tutorial.html</a:t>
            </a:r>
            <a:r>
              <a:rPr lang="en-US" dirty="0"/>
              <a:t> for detailed installation instructions</a:t>
            </a:r>
          </a:p>
        </p:txBody>
      </p:sp>
    </p:spTree>
    <p:extLst>
      <p:ext uri="{BB962C8B-B14F-4D97-AF65-F5344CB8AC3E}">
        <p14:creationId xmlns:p14="http://schemas.microsoft.com/office/powerpoint/2010/main" val="4105951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acoustics of </a:t>
            </a:r>
            <a:r>
              <a:rPr lang="en-US" b="1" dirty="0"/>
              <a:t>V</a:t>
            </a:r>
            <a:r>
              <a:rPr lang="en-US" dirty="0"/>
              <a:t> and </a:t>
            </a:r>
            <a:r>
              <a:rPr lang="en-US" b="1" dirty="0"/>
              <a:t>V</a:t>
            </a:r>
            <a:r>
              <a:rPr lang="und-Latn-001" b="1" dirty="0"/>
              <a:t>ʔV</a:t>
            </a:r>
            <a:r>
              <a:rPr lang="und-Latn-001" dirty="0"/>
              <a:t> in Hawaii</a:t>
            </a:r>
            <a:r>
              <a:rPr lang="en-US" dirty="0"/>
              <a:t>an</a:t>
            </a:r>
            <a:endParaRPr lang="und-Latn-001" dirty="0"/>
          </a:p>
          <a:p>
            <a:r>
              <a:rPr lang="und-Latn-001" dirty="0"/>
              <a:t>Hawaii</a:t>
            </a:r>
            <a:r>
              <a:rPr lang="en-US" dirty="0"/>
              <a:t>an</a:t>
            </a:r>
            <a:r>
              <a:rPr lang="und-Latn-001" dirty="0"/>
              <a:t> has phonemic glottal stop</a:t>
            </a:r>
            <a:r>
              <a:rPr lang="en-US" dirty="0"/>
              <a:t>: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C1DD274-E845-2BF4-2FA1-E76BC8068F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244995"/>
              </p:ext>
            </p:extLst>
          </p:nvPr>
        </p:nvGraphicFramePr>
        <p:xfrm>
          <a:off x="1184275" y="3050116"/>
          <a:ext cx="8128000" cy="2468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7437293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2275749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aha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“what”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0574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nd-Latn-001" sz="2800" dirty="0"/>
                        <a:t>ʔaha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“</a:t>
                      </a:r>
                      <a:r>
                        <a:rPr lang="und-Latn-001" sz="2800" dirty="0"/>
                        <a:t>line, life</a:t>
                      </a:r>
                      <a:r>
                        <a:rPr lang="en-US" sz="2800" dirty="0"/>
                        <a:t>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1906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nd-Latn-001" sz="2800" dirty="0"/>
                        <a:t>n</a:t>
                      </a:r>
                      <a:r>
                        <a:rPr lang="en-US" sz="2800" dirty="0"/>
                        <a:t>o</a:t>
                      </a:r>
                      <a:r>
                        <a:rPr lang="und-Latn-001" sz="2800" dirty="0"/>
                        <a:t>ː</a:t>
                      </a:r>
                      <a:r>
                        <a:rPr lang="en-US" sz="2800" dirty="0"/>
                        <a:t>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“</a:t>
                      </a:r>
                      <a:r>
                        <a:rPr lang="und-Latn-001" sz="2800" dirty="0"/>
                        <a:t>yours</a:t>
                      </a:r>
                      <a:r>
                        <a:rPr lang="en-US" sz="2800" dirty="0"/>
                        <a:t>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773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nd-Latn-001" sz="2800" dirty="0"/>
                        <a:t>noʔu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“</a:t>
                      </a:r>
                      <a:r>
                        <a:rPr lang="und-Latn-001" sz="2800" dirty="0"/>
                        <a:t>mine</a:t>
                      </a:r>
                      <a:r>
                        <a:rPr lang="en-US" sz="2800" dirty="0"/>
                        <a:t>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351651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2000" dirty="0"/>
                        <a:t>(The UCLA Phonetics Lab Archive)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6123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3083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Research question: Are the </a:t>
            </a:r>
            <a:r>
              <a:rPr lang="en-US" dirty="0">
                <a:solidFill>
                  <a:srgbClr val="FF0000"/>
                </a:solidFill>
              </a:rPr>
              <a:t>vowels</a:t>
            </a:r>
            <a:r>
              <a:rPr lang="en-US" dirty="0"/>
              <a:t> surrounding the glottal stop creakier than the </a:t>
            </a:r>
            <a:r>
              <a:rPr lang="en-US" dirty="0">
                <a:solidFill>
                  <a:schemeClr val="accent2"/>
                </a:solidFill>
              </a:rPr>
              <a:t>plain vowels</a:t>
            </a:r>
            <a:r>
              <a:rPr lang="en-US" dirty="0"/>
              <a:t>?</a:t>
            </a:r>
            <a:endParaRPr lang="und-Latn-001" dirty="0"/>
          </a:p>
          <a:p>
            <a:pPr algn="ctr"/>
            <a:r>
              <a:rPr lang="und-Latn-001" dirty="0"/>
              <a:t>n</a:t>
            </a:r>
            <a:r>
              <a:rPr lang="en-US" dirty="0">
                <a:solidFill>
                  <a:schemeClr val="accent2"/>
                </a:solidFill>
              </a:rPr>
              <a:t>o</a:t>
            </a:r>
            <a:r>
              <a:rPr lang="und-Latn-001" dirty="0">
                <a:solidFill>
                  <a:schemeClr val="accent2"/>
                </a:solidFill>
              </a:rPr>
              <a:t>ːu</a:t>
            </a:r>
            <a:r>
              <a:rPr lang="und-Latn-001" dirty="0"/>
              <a:t> vs. n</a:t>
            </a:r>
            <a:r>
              <a:rPr lang="und-Latn-001" dirty="0">
                <a:solidFill>
                  <a:srgbClr val="FF0000"/>
                </a:solidFill>
              </a:rPr>
              <a:t>o</a:t>
            </a:r>
            <a:r>
              <a:rPr lang="und-Latn-001" dirty="0"/>
              <a:t>ʔ</a:t>
            </a:r>
            <a:r>
              <a:rPr lang="und-Latn-001" dirty="0">
                <a:solidFill>
                  <a:srgbClr val="FF0000"/>
                </a:solidFill>
              </a:rPr>
              <a:t>u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420AB89-0D96-D162-C789-2C3A2B7595F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8" t="11034" r="9445" b="10617"/>
          <a:stretch/>
        </p:blipFill>
        <p:spPr>
          <a:xfrm>
            <a:off x="3179762" y="3248025"/>
            <a:ext cx="6251576" cy="3379392"/>
          </a:xfrm>
          <a:prstGeom prst="rect">
            <a:avLst/>
          </a:prstGeom>
        </p:spPr>
      </p:pic>
      <p:pic>
        <p:nvPicPr>
          <p:cNvPr id="7" name="noLu">
            <a:hlinkClick r:id="" action="ppaction://media"/>
            <a:extLst>
              <a:ext uri="{FF2B5EF4-FFF2-40B4-BE49-F238E27FC236}">
                <a16:creationId xmlns:a16="http://schemas.microsoft.com/office/drawing/2014/main" id="{0D886289-4C09-09A1-6E45-1BF02C8096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61375" y="901105"/>
            <a:ext cx="406400" cy="406400"/>
          </a:xfrm>
          <a:prstGeom prst="rect">
            <a:avLst/>
          </a:prstGeom>
        </p:spPr>
      </p:pic>
      <p:pic>
        <p:nvPicPr>
          <p:cNvPr id="8" name="noGu">
            <a:hlinkClick r:id="" action="ppaction://media"/>
            <a:extLst>
              <a:ext uri="{FF2B5EF4-FFF2-40B4-BE49-F238E27FC236}">
                <a16:creationId xmlns:a16="http://schemas.microsoft.com/office/drawing/2014/main" id="{2C19AD2D-2F4F-4746-AB72-9372E0D60D3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064750" y="90110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75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9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 data in </a:t>
            </a:r>
            <a:r>
              <a:rPr lang="en-US" dirty="0" err="1"/>
              <a:t>Praat</a:t>
            </a:r>
            <a:endParaRPr lang="en-US" dirty="0"/>
          </a:p>
          <a:p>
            <a:pPr lvl="1"/>
            <a:r>
              <a:rPr lang="en-US" dirty="0"/>
              <a:t>Create a </a:t>
            </a:r>
            <a:r>
              <a:rPr lang="en-US" dirty="0" err="1"/>
              <a:t>Textgrid</a:t>
            </a:r>
            <a:endParaRPr lang="en-US" dirty="0"/>
          </a:p>
          <a:p>
            <a:pPr lvl="1"/>
            <a:r>
              <a:rPr lang="en-US" dirty="0"/>
              <a:t>Segment and annotate the target segment</a:t>
            </a:r>
          </a:p>
          <a:p>
            <a:pPr lvl="1"/>
            <a:r>
              <a:rPr lang="en-US" dirty="0"/>
              <a:t>Save the </a:t>
            </a:r>
            <a:r>
              <a:rPr lang="en-US" dirty="0" err="1"/>
              <a:t>Textgrid</a:t>
            </a:r>
            <a:endParaRPr lang="en-US" dirty="0"/>
          </a:p>
          <a:p>
            <a:pPr lvl="2"/>
            <a:r>
              <a:rPr lang="en-US" dirty="0"/>
              <a:t>either as for the whole recording</a:t>
            </a:r>
          </a:p>
          <a:p>
            <a:pPr lvl="2"/>
            <a:r>
              <a:rPr lang="en-US" dirty="0"/>
              <a:t>or split the recording into individual target words – RECOMMENDED</a:t>
            </a:r>
          </a:p>
          <a:p>
            <a:pPr lvl="2"/>
            <a:r>
              <a:rPr lang="en-US" dirty="0"/>
              <a:t>You can use </a:t>
            </a:r>
            <a:r>
              <a:rPr lang="en-US" b="1" dirty="0" err="1"/>
              <a:t>Praat</a:t>
            </a:r>
            <a:r>
              <a:rPr lang="en-US" b="1" dirty="0"/>
              <a:t> scripts </a:t>
            </a:r>
            <a:r>
              <a:rPr lang="en-US" dirty="0"/>
              <a:t>or </a:t>
            </a:r>
            <a:r>
              <a:rPr lang="en-US" b="1" dirty="0" err="1"/>
              <a:t>Praat</a:t>
            </a:r>
            <a:r>
              <a:rPr lang="en-US" b="1" dirty="0"/>
              <a:t> plugins</a:t>
            </a:r>
            <a:r>
              <a:rPr lang="en-US" dirty="0"/>
              <a:t> to chop a long recordings into smaller chunks. Come talk to me if you want to know more about the tools!</a:t>
            </a:r>
          </a:p>
        </p:txBody>
      </p:sp>
    </p:spTree>
    <p:extLst>
      <p:ext uri="{BB962C8B-B14F-4D97-AF65-F5344CB8AC3E}">
        <p14:creationId xmlns:p14="http://schemas.microsoft.com/office/powerpoint/2010/main" val="2363089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4C9659-8685-C52D-5562-7C6A5D4FB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" y="1413101"/>
            <a:ext cx="11258550" cy="522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289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nd-Latn-001" dirty="0"/>
              <a:t>Download the preprocessed data here</a:t>
            </a:r>
            <a:r>
              <a:rPr lang="en-US" dirty="0"/>
              <a:t>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768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 on the .wav and .</a:t>
            </a:r>
            <a:r>
              <a:rPr lang="en-US" dirty="0" err="1"/>
              <a:t>Textgrid</a:t>
            </a:r>
            <a:r>
              <a:rPr lang="en-US" dirty="0"/>
              <a:t> to </a:t>
            </a:r>
            <a:r>
              <a:rPr lang="en-US" dirty="0" err="1"/>
              <a:t>VoiceSauce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606F08-6513-BE95-B525-004540D96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021" y="1509357"/>
            <a:ext cx="7763958" cy="5096586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12924B8-578D-177C-93FF-DC4E7C8D8C68}"/>
              </a:ext>
            </a:extLst>
          </p:cNvPr>
          <p:cNvCxnSpPr>
            <a:cxnSpLocks/>
          </p:cNvCxnSpPr>
          <p:nvPr/>
        </p:nvCxnSpPr>
        <p:spPr>
          <a:xfrm flipH="1">
            <a:off x="8934450" y="5029200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8194232-6934-C729-D5DE-D7B051C258D0}"/>
              </a:ext>
            </a:extLst>
          </p:cNvPr>
          <p:cNvSpPr txBox="1"/>
          <p:nvPr/>
        </p:nvSpPr>
        <p:spPr>
          <a:xfrm>
            <a:off x="10325100" y="4798367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1</a:t>
            </a:r>
          </a:p>
        </p:txBody>
      </p:sp>
    </p:spTree>
    <p:extLst>
      <p:ext uri="{BB962C8B-B14F-4D97-AF65-F5344CB8AC3E}">
        <p14:creationId xmlns:p14="http://schemas.microsoft.com/office/powerpoint/2010/main" val="3242512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Settings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CCC2B5D-2A24-C921-A6BF-B2EB1FB6B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799" cy="68580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DC8EDE-F70C-50E1-C41A-B1ED35CFB10B}"/>
              </a:ext>
            </a:extLst>
          </p:cNvPr>
          <p:cNvCxnSpPr>
            <a:cxnSpLocks/>
          </p:cNvCxnSpPr>
          <p:nvPr/>
        </p:nvCxnSpPr>
        <p:spPr>
          <a:xfrm flipH="1">
            <a:off x="9286875" y="35814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41FD344-486D-5827-D78F-8FA726477FB6}"/>
              </a:ext>
            </a:extLst>
          </p:cNvPr>
          <p:cNvCxnSpPr>
            <a:cxnSpLocks/>
          </p:cNvCxnSpPr>
          <p:nvPr/>
        </p:nvCxnSpPr>
        <p:spPr>
          <a:xfrm>
            <a:off x="76200" y="14478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437A294-8C4B-E97D-6130-4CF34FDA76A9}"/>
              </a:ext>
            </a:extLst>
          </p:cNvPr>
          <p:cNvCxnSpPr>
            <a:cxnSpLocks/>
          </p:cNvCxnSpPr>
          <p:nvPr/>
        </p:nvCxnSpPr>
        <p:spPr>
          <a:xfrm>
            <a:off x="76200" y="1728788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E4036FF-22CA-02D0-C577-01D7F15EBCF1}"/>
              </a:ext>
            </a:extLst>
          </p:cNvPr>
          <p:cNvCxnSpPr>
            <a:cxnSpLocks/>
          </p:cNvCxnSpPr>
          <p:nvPr/>
        </p:nvCxnSpPr>
        <p:spPr>
          <a:xfrm>
            <a:off x="2581275" y="2438400"/>
            <a:ext cx="638175" cy="4286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80E94BC-01A4-9CF9-957C-E5BA874F0F0C}"/>
              </a:ext>
            </a:extLst>
          </p:cNvPr>
          <p:cNvCxnSpPr>
            <a:cxnSpLocks/>
          </p:cNvCxnSpPr>
          <p:nvPr/>
        </p:nvCxnSpPr>
        <p:spPr>
          <a:xfrm flipH="1">
            <a:off x="4010025" y="2438400"/>
            <a:ext cx="400050" cy="4286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8E11C2E-0EC4-F23E-555F-6F98C098C7CC}"/>
              </a:ext>
            </a:extLst>
          </p:cNvPr>
          <p:cNvCxnSpPr>
            <a:cxnSpLocks/>
          </p:cNvCxnSpPr>
          <p:nvPr/>
        </p:nvCxnSpPr>
        <p:spPr>
          <a:xfrm flipV="1">
            <a:off x="1819275" y="5514975"/>
            <a:ext cx="600075" cy="3238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A9F79ED-059B-921F-8BC7-EC09D165DF34}"/>
              </a:ext>
            </a:extLst>
          </p:cNvPr>
          <p:cNvCxnSpPr>
            <a:cxnSpLocks/>
          </p:cNvCxnSpPr>
          <p:nvPr/>
        </p:nvCxnSpPr>
        <p:spPr>
          <a:xfrm flipH="1">
            <a:off x="3933825" y="3067050"/>
            <a:ext cx="76200" cy="228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524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the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a basic understanding of the rationale and usage of </a:t>
            </a:r>
            <a:r>
              <a:rPr lang="en-US" dirty="0" err="1"/>
              <a:t>VoiceSauce</a:t>
            </a:r>
            <a:r>
              <a:rPr lang="en-US" dirty="0"/>
              <a:t>;</a:t>
            </a:r>
          </a:p>
          <a:p>
            <a:r>
              <a:rPr lang="en-US" dirty="0"/>
              <a:t>Get hands-on experience of using </a:t>
            </a:r>
            <a:r>
              <a:rPr lang="en-US" dirty="0" err="1"/>
              <a:t>VoiceSauce</a:t>
            </a:r>
            <a:r>
              <a:rPr lang="en-US" dirty="0"/>
              <a:t> to process audio files;</a:t>
            </a:r>
          </a:p>
          <a:p>
            <a:r>
              <a:rPr lang="en-US" dirty="0"/>
              <a:t>Visualize and interpret data in Excel</a:t>
            </a:r>
          </a:p>
          <a:p>
            <a:r>
              <a:rPr lang="en-US" dirty="0"/>
              <a:t>(Try some visualization using R code!)</a:t>
            </a:r>
          </a:p>
        </p:txBody>
      </p:sp>
    </p:spTree>
    <p:extLst>
      <p:ext uri="{BB962C8B-B14F-4D97-AF65-F5344CB8AC3E}">
        <p14:creationId xmlns:p14="http://schemas.microsoft.com/office/powerpoint/2010/main" val="1012582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Parameter estimation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150A5D-16CA-4FCB-9D6B-0B44671E0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021" y="1509357"/>
            <a:ext cx="7763958" cy="509658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71DA0C9-128F-BC4B-DB91-07AF21EB80B5}"/>
              </a:ext>
            </a:extLst>
          </p:cNvPr>
          <p:cNvCxnSpPr>
            <a:cxnSpLocks/>
          </p:cNvCxnSpPr>
          <p:nvPr/>
        </p:nvCxnSpPr>
        <p:spPr>
          <a:xfrm>
            <a:off x="1585371" y="2447925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1502A40-9A31-267E-F2F0-245C857CC565}"/>
              </a:ext>
            </a:extLst>
          </p:cNvPr>
          <p:cNvSpPr txBox="1"/>
          <p:nvPr/>
        </p:nvSpPr>
        <p:spPr>
          <a:xfrm>
            <a:off x="497411" y="2217092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2</a:t>
            </a:r>
          </a:p>
        </p:txBody>
      </p:sp>
    </p:spTree>
    <p:extLst>
      <p:ext uri="{BB962C8B-B14F-4D97-AF65-F5344CB8AC3E}">
        <p14:creationId xmlns:p14="http://schemas.microsoft.com/office/powerpoint/2010/main" val="35855241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E258C66-A577-2B3A-ABD2-A8313499F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773" y="0"/>
            <a:ext cx="4210453" cy="68580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FDF80D-839B-911C-0E1F-8CBEDC1FE2BF}"/>
              </a:ext>
            </a:extLst>
          </p:cNvPr>
          <p:cNvCxnSpPr>
            <a:cxnSpLocks/>
          </p:cNvCxnSpPr>
          <p:nvPr/>
        </p:nvCxnSpPr>
        <p:spPr>
          <a:xfrm flipH="1">
            <a:off x="8077200" y="29718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37FEB77-3B06-235A-30CA-77DBEFE35ADE}"/>
              </a:ext>
            </a:extLst>
          </p:cNvPr>
          <p:cNvCxnSpPr>
            <a:cxnSpLocks/>
          </p:cNvCxnSpPr>
          <p:nvPr/>
        </p:nvCxnSpPr>
        <p:spPr>
          <a:xfrm flipH="1">
            <a:off x="6705600" y="47244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B37082-40A3-B0D3-DB78-AE77703B511D}"/>
              </a:ext>
            </a:extLst>
          </p:cNvPr>
          <p:cNvCxnSpPr>
            <a:cxnSpLocks/>
          </p:cNvCxnSpPr>
          <p:nvPr/>
        </p:nvCxnSpPr>
        <p:spPr>
          <a:xfrm>
            <a:off x="3429000" y="5210175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AD8F3E9-8DDC-11E0-4D01-DC999C57076C}"/>
              </a:ext>
            </a:extLst>
          </p:cNvPr>
          <p:cNvCxnSpPr>
            <a:cxnSpLocks/>
          </p:cNvCxnSpPr>
          <p:nvPr/>
        </p:nvCxnSpPr>
        <p:spPr>
          <a:xfrm>
            <a:off x="3429000" y="54864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08F47F1-BF61-1C53-5AD8-EA00147FD974}"/>
              </a:ext>
            </a:extLst>
          </p:cNvPr>
          <p:cNvCxnSpPr>
            <a:cxnSpLocks/>
          </p:cNvCxnSpPr>
          <p:nvPr/>
        </p:nvCxnSpPr>
        <p:spPr>
          <a:xfrm flipH="1">
            <a:off x="7077075" y="6410325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4592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9B667E-F113-AD15-B50A-CE4252CBD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9286" y="1823714"/>
            <a:ext cx="3953427" cy="4639322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45B11B8-4E83-39DD-0EB7-D055DB41652A}"/>
              </a:ext>
            </a:extLst>
          </p:cNvPr>
          <p:cNvCxnSpPr>
            <a:cxnSpLocks/>
          </p:cNvCxnSpPr>
          <p:nvPr/>
        </p:nvCxnSpPr>
        <p:spPr>
          <a:xfrm flipH="1">
            <a:off x="7934325" y="306705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9F960BA-91CA-9049-9E73-F07F50C3F10A}"/>
              </a:ext>
            </a:extLst>
          </p:cNvPr>
          <p:cNvCxnSpPr>
            <a:cxnSpLocks/>
          </p:cNvCxnSpPr>
          <p:nvPr/>
        </p:nvCxnSpPr>
        <p:spPr>
          <a:xfrm flipH="1">
            <a:off x="7934325" y="363855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36677A1-C39A-26DD-F438-8582F15D9255}"/>
              </a:ext>
            </a:extLst>
          </p:cNvPr>
          <p:cNvSpPr txBox="1"/>
          <p:nvPr/>
        </p:nvSpPr>
        <p:spPr>
          <a:xfrm>
            <a:off x="621236" y="1731317"/>
            <a:ext cx="31125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If you are using </a:t>
            </a:r>
            <a:r>
              <a:rPr lang="en-US" sz="2400" dirty="0" err="1"/>
              <a:t>Matlab</a:t>
            </a:r>
            <a:r>
              <a:rPr lang="en-US" sz="2400" dirty="0"/>
              <a:t> online, make sure you </a:t>
            </a:r>
            <a:r>
              <a:rPr lang="en-US" sz="2400" b="1" dirty="0"/>
              <a:t>deselect</a:t>
            </a:r>
            <a:r>
              <a:rPr lang="en-US" sz="2400" dirty="0"/>
              <a:t> all the measures involving </a:t>
            </a:r>
            <a:r>
              <a:rPr lang="en-US" sz="2400" dirty="0" err="1"/>
              <a:t>Praat</a:t>
            </a:r>
            <a:r>
              <a:rPr lang="en-US" sz="2400" dirty="0"/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EDE181B-65A7-34B5-5834-496A19A41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2: Parameter estimation</a:t>
            </a:r>
          </a:p>
        </p:txBody>
      </p:sp>
    </p:spTree>
    <p:extLst>
      <p:ext uri="{BB962C8B-B14F-4D97-AF65-F5344CB8AC3E}">
        <p14:creationId xmlns:p14="http://schemas.microsoft.com/office/powerpoint/2010/main" val="10923492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2: Parameter estimation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F6E2D9-2EAA-4FAC-3F4A-5B1F4198A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404" y="1580799"/>
            <a:ext cx="5677692" cy="502990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C3CDF78-5556-DDA2-D415-BEF85D75FDF4}"/>
              </a:ext>
            </a:extLst>
          </p:cNvPr>
          <p:cNvCxnSpPr>
            <a:cxnSpLocks/>
          </p:cNvCxnSpPr>
          <p:nvPr/>
        </p:nvCxnSpPr>
        <p:spPr>
          <a:xfrm flipH="1">
            <a:off x="8401050" y="61722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2647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3: Output to text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302953-96E2-9F29-F799-4FE82469E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021" y="1509357"/>
            <a:ext cx="7763958" cy="5096586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1B2630-59F8-7437-D4FD-C20724C7FD92}"/>
              </a:ext>
            </a:extLst>
          </p:cNvPr>
          <p:cNvCxnSpPr>
            <a:cxnSpLocks/>
          </p:cNvCxnSpPr>
          <p:nvPr/>
        </p:nvCxnSpPr>
        <p:spPr>
          <a:xfrm>
            <a:off x="1585371" y="3717458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237A6AB-1F65-4B71-0DF7-071077BA5146}"/>
              </a:ext>
            </a:extLst>
          </p:cNvPr>
          <p:cNvSpPr txBox="1"/>
          <p:nvPr/>
        </p:nvSpPr>
        <p:spPr>
          <a:xfrm>
            <a:off x="497411" y="3486625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3</a:t>
            </a:r>
          </a:p>
        </p:txBody>
      </p:sp>
    </p:spTree>
    <p:extLst>
      <p:ext uri="{BB962C8B-B14F-4D97-AF65-F5344CB8AC3E}">
        <p14:creationId xmlns:p14="http://schemas.microsoft.com/office/powerpoint/2010/main" val="7302062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D42D32A-FBBE-DB02-4863-6B0BFA522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170" y="124284"/>
            <a:ext cx="9046055" cy="66094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70EE0B7-20D3-6E49-8FDE-3E4CDDB8A737}"/>
              </a:ext>
            </a:extLst>
          </p:cNvPr>
          <p:cNvSpPr txBox="1"/>
          <p:nvPr/>
        </p:nvSpPr>
        <p:spPr>
          <a:xfrm>
            <a:off x="333375" y="762000"/>
            <a:ext cx="21717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Parameters to select for today:</a:t>
            </a:r>
          </a:p>
          <a:p>
            <a:endParaRPr lang="en-US" sz="2000" dirty="0"/>
          </a:p>
          <a:p>
            <a:r>
              <a:rPr lang="en-US" sz="2000" dirty="0"/>
              <a:t>H1*</a:t>
            </a:r>
          </a:p>
          <a:p>
            <a:r>
              <a:rPr lang="en-US" sz="2000" dirty="0"/>
              <a:t>H1*-H2*</a:t>
            </a:r>
          </a:p>
          <a:p>
            <a:r>
              <a:rPr lang="en-US" sz="2000" dirty="0"/>
              <a:t>HNR05</a:t>
            </a:r>
          </a:p>
          <a:p>
            <a:r>
              <a:rPr lang="en-US" sz="2000" dirty="0"/>
              <a:t>strF0</a:t>
            </a:r>
          </a:p>
          <a:p>
            <a:r>
              <a:rPr lang="en-US" sz="2000" dirty="0"/>
              <a:t>sF1</a:t>
            </a:r>
          </a:p>
          <a:p>
            <a:r>
              <a:rPr lang="en-US" sz="2000" dirty="0"/>
              <a:t>sF2</a:t>
            </a:r>
          </a:p>
          <a:p>
            <a:r>
              <a:rPr lang="en-US" sz="2000" dirty="0" err="1"/>
              <a:t>SoE</a:t>
            </a:r>
            <a:endParaRPr lang="en-US" sz="20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5592A5-8212-472D-B70E-A86D7EE9C26D}"/>
              </a:ext>
            </a:extLst>
          </p:cNvPr>
          <p:cNvCxnSpPr>
            <a:cxnSpLocks/>
          </p:cNvCxnSpPr>
          <p:nvPr/>
        </p:nvCxnSpPr>
        <p:spPr>
          <a:xfrm flipH="1">
            <a:off x="9086850" y="3400425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7444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Open output.txt in Excel</a:t>
            </a:r>
          </a:p>
          <a:p>
            <a:r>
              <a:rPr lang="en-US" dirty="0"/>
              <a:t>If you have trouble opening the txt file, you can open the prepared output.xlsx in the folder that you downloaded.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304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Draw boxplots</a:t>
            </a:r>
          </a:p>
          <a:p>
            <a:r>
              <a:rPr lang="en-US" dirty="0"/>
              <a:t>Select “phonation” and “H1-H2”</a:t>
            </a:r>
          </a:p>
          <a:p>
            <a:r>
              <a:rPr lang="en-US" dirty="0"/>
              <a:t>Go to Insert </a:t>
            </a:r>
            <a:r>
              <a:rPr lang="en-US" dirty="0">
                <a:sym typeface="Wingdings" panose="05000000000000000000" pitchFamily="2" charset="2"/>
              </a:rPr>
              <a:t> Charts  Box &amp; Whisker</a:t>
            </a:r>
          </a:p>
          <a:p>
            <a:r>
              <a:rPr lang="en-US" dirty="0">
                <a:sym typeface="Wingdings" panose="05000000000000000000" pitchFamily="2" charset="2"/>
              </a:rPr>
              <a:t>Press “OK”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493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Draw vowel chart</a:t>
            </a:r>
          </a:p>
        </p:txBody>
      </p:sp>
    </p:spTree>
    <p:extLst>
      <p:ext uri="{BB962C8B-B14F-4D97-AF65-F5344CB8AC3E}">
        <p14:creationId xmlns:p14="http://schemas.microsoft.com/office/powerpoint/2010/main" val="3404786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VoiceSauce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VoiceSauce</a:t>
            </a:r>
            <a:r>
              <a:rPr lang="en-US" dirty="0"/>
              <a:t> is a software that can be used to analyze acoustic measurements related to </a:t>
            </a:r>
            <a:r>
              <a:rPr lang="en-US" b="1" dirty="0"/>
              <a:t>voicing</a:t>
            </a:r>
            <a:r>
              <a:rPr lang="en-US" dirty="0"/>
              <a:t>.</a:t>
            </a:r>
          </a:p>
          <a:p>
            <a:r>
              <a:rPr lang="en-US" dirty="0"/>
              <a:t>Compared to </a:t>
            </a:r>
            <a:r>
              <a:rPr lang="en-US" dirty="0" err="1"/>
              <a:t>Praat</a:t>
            </a:r>
            <a:r>
              <a:rPr lang="en-US" dirty="0"/>
              <a:t>, </a:t>
            </a:r>
            <a:r>
              <a:rPr lang="en-US" dirty="0" err="1"/>
              <a:t>VoiceSauce</a:t>
            </a:r>
            <a:r>
              <a:rPr lang="en-US" dirty="0"/>
              <a:t> specializes in measuring parameters related to </a:t>
            </a:r>
            <a:r>
              <a:rPr lang="en-US" b="1" dirty="0"/>
              <a:t>voice quality</a:t>
            </a:r>
            <a:r>
              <a:rPr lang="en-US" dirty="0"/>
              <a:t>:</a:t>
            </a:r>
          </a:p>
          <a:p>
            <a:pPr lvl="1"/>
            <a:r>
              <a:rPr lang="en-US" b="1" dirty="0"/>
              <a:t>Spectral tilt </a:t>
            </a:r>
            <a:r>
              <a:rPr lang="en-US" dirty="0"/>
              <a:t>(H1-H2, H2-H4), </a:t>
            </a:r>
            <a:r>
              <a:rPr lang="en-US" b="1" dirty="0"/>
              <a:t>noise</a:t>
            </a:r>
            <a:r>
              <a:rPr lang="en-US" dirty="0"/>
              <a:t> (HNR), </a:t>
            </a:r>
            <a:r>
              <a:rPr lang="en-US" b="1" dirty="0"/>
              <a:t>voicing amplitude</a:t>
            </a:r>
            <a:r>
              <a:rPr lang="en-US" dirty="0"/>
              <a:t> (</a:t>
            </a:r>
            <a:r>
              <a:rPr lang="en-US" dirty="0" err="1"/>
              <a:t>SoE</a:t>
            </a:r>
            <a:r>
              <a:rPr lang="en-US" dirty="0"/>
              <a:t>). Those measures indicate whether there is glottal constriction or F0 irregularity in the voicing.</a:t>
            </a:r>
          </a:p>
          <a:p>
            <a:r>
              <a:rPr lang="en-US" dirty="0" err="1"/>
              <a:t>VoiceSauce</a:t>
            </a:r>
            <a:r>
              <a:rPr lang="en-US" dirty="0"/>
              <a:t> can also calculate measures that </a:t>
            </a:r>
            <a:r>
              <a:rPr lang="en-US" dirty="0" err="1"/>
              <a:t>Praat</a:t>
            </a:r>
            <a:r>
              <a:rPr lang="en-US" dirty="0"/>
              <a:t> can calculate:</a:t>
            </a:r>
          </a:p>
          <a:p>
            <a:pPr lvl="1"/>
            <a:r>
              <a:rPr lang="en-US" dirty="0"/>
              <a:t>Pitch (F0), vowel formant, duration, intensity (RMS Energy)</a:t>
            </a:r>
          </a:p>
        </p:txBody>
      </p:sp>
    </p:spTree>
    <p:extLst>
      <p:ext uri="{BB962C8B-B14F-4D97-AF65-F5344CB8AC3E}">
        <p14:creationId xmlns:p14="http://schemas.microsoft.com/office/powerpoint/2010/main" val="809510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/>
              <a:t>VoiceSauce</a:t>
            </a:r>
            <a:r>
              <a:rPr lang="en-US" dirty="0"/>
              <a:t> look like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4D0569-E68B-5AA8-7641-92B6BF727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021" y="1509357"/>
            <a:ext cx="7763958" cy="509658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6266026-A256-F181-3628-69981B1CCBBD}"/>
              </a:ext>
            </a:extLst>
          </p:cNvPr>
          <p:cNvCxnSpPr>
            <a:cxnSpLocks/>
          </p:cNvCxnSpPr>
          <p:nvPr/>
        </p:nvCxnSpPr>
        <p:spPr>
          <a:xfrm flipH="1">
            <a:off x="8934450" y="5029200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34E2314-A3A8-40D6-9150-A4674177B8D7}"/>
              </a:ext>
            </a:extLst>
          </p:cNvPr>
          <p:cNvSpPr txBox="1"/>
          <p:nvPr/>
        </p:nvSpPr>
        <p:spPr>
          <a:xfrm>
            <a:off x="10325100" y="4798367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1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6D3D4AD-AAC7-FE8B-929D-EC71C8CB0586}"/>
              </a:ext>
            </a:extLst>
          </p:cNvPr>
          <p:cNvCxnSpPr>
            <a:cxnSpLocks/>
          </p:cNvCxnSpPr>
          <p:nvPr/>
        </p:nvCxnSpPr>
        <p:spPr>
          <a:xfrm>
            <a:off x="1585371" y="2447925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A178FB5-3AEC-FEC3-4DCA-765C2365310F}"/>
              </a:ext>
            </a:extLst>
          </p:cNvPr>
          <p:cNvSpPr txBox="1"/>
          <p:nvPr/>
        </p:nvSpPr>
        <p:spPr>
          <a:xfrm>
            <a:off x="497411" y="2217092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2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236273E-14AF-EB93-88CE-C8F410E5DA0C}"/>
              </a:ext>
            </a:extLst>
          </p:cNvPr>
          <p:cNvCxnSpPr>
            <a:cxnSpLocks/>
          </p:cNvCxnSpPr>
          <p:nvPr/>
        </p:nvCxnSpPr>
        <p:spPr>
          <a:xfrm>
            <a:off x="1585371" y="3717458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D52A526-359F-D8E4-063B-4903478A34A3}"/>
              </a:ext>
            </a:extLst>
          </p:cNvPr>
          <p:cNvSpPr txBox="1"/>
          <p:nvPr/>
        </p:nvSpPr>
        <p:spPr>
          <a:xfrm>
            <a:off x="497411" y="3486625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3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9C255B8-E1E2-3B07-27B0-A05B1DB38A70}"/>
              </a:ext>
            </a:extLst>
          </p:cNvPr>
          <p:cNvCxnSpPr>
            <a:cxnSpLocks/>
          </p:cNvCxnSpPr>
          <p:nvPr/>
        </p:nvCxnSpPr>
        <p:spPr>
          <a:xfrm>
            <a:off x="1585371" y="5029200"/>
            <a:ext cx="1257300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8B15CC1-FB84-2922-B374-0788D1F84B71}"/>
              </a:ext>
            </a:extLst>
          </p:cNvPr>
          <p:cNvSpPr txBox="1"/>
          <p:nvPr/>
        </p:nvSpPr>
        <p:spPr>
          <a:xfrm>
            <a:off x="264048" y="4435644"/>
            <a:ext cx="14954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you spot errors in the output and want to manually add 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754E27-2724-8F75-FA81-89419474B6AA}"/>
              </a:ext>
            </a:extLst>
          </p:cNvPr>
          <p:cNvSpPr txBox="1"/>
          <p:nvPr/>
        </p:nvSpPr>
        <p:spPr>
          <a:xfrm>
            <a:off x="10325100" y="2053293"/>
            <a:ext cx="1495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you want to visualize the data in </a:t>
            </a:r>
            <a:r>
              <a:rPr lang="en-US" dirty="0" err="1"/>
              <a:t>VoiceSauce</a:t>
            </a:r>
            <a:endParaRPr 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91E2FA-39B2-0FA5-3F2C-14457B714948}"/>
              </a:ext>
            </a:extLst>
          </p:cNvPr>
          <p:cNvCxnSpPr>
            <a:cxnSpLocks/>
          </p:cNvCxnSpPr>
          <p:nvPr/>
        </p:nvCxnSpPr>
        <p:spPr>
          <a:xfrm flipH="1">
            <a:off x="8977854" y="2492305"/>
            <a:ext cx="1257300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636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from </a:t>
            </a:r>
            <a:r>
              <a:rPr lang="en-US" dirty="0" err="1"/>
              <a:t>VoiceSauce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1BA264-BE80-3D1C-4DDB-F031194C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VoiceSauce</a:t>
            </a:r>
            <a:r>
              <a:rPr lang="en-US" dirty="0"/>
              <a:t> output one datapoint every 1 millisecond.</a:t>
            </a:r>
          </a:p>
          <a:p>
            <a:r>
              <a:rPr lang="en-US" dirty="0"/>
              <a:t>You can choose to either output all the datapoints, or only the mean.</a:t>
            </a:r>
          </a:p>
          <a:p>
            <a:pPr lvl="1"/>
            <a:r>
              <a:rPr lang="en-US" dirty="0" err="1"/>
              <a:t>VoiceSauce</a:t>
            </a:r>
            <a:r>
              <a:rPr lang="en-US" dirty="0"/>
              <a:t> can divide a sound file into several intervals and calculate a mean for each interval.</a:t>
            </a:r>
          </a:p>
        </p:txBody>
      </p:sp>
    </p:spTree>
    <p:extLst>
      <p:ext uri="{BB962C8B-B14F-4D97-AF65-F5344CB8AC3E}">
        <p14:creationId xmlns:p14="http://schemas.microsoft.com/office/powerpoint/2010/main" val="495499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data points: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3E18D8-43D4-141E-4911-02C527B3B4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953"/>
          <a:stretch/>
        </p:blipFill>
        <p:spPr>
          <a:xfrm>
            <a:off x="2362199" y="1555553"/>
            <a:ext cx="7686675" cy="4937322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CA33D6-2F89-8F7F-6DE6-0B05F6740392}"/>
              </a:ext>
            </a:extLst>
          </p:cNvPr>
          <p:cNvSpPr/>
          <p:nvPr/>
        </p:nvSpPr>
        <p:spPr>
          <a:xfrm>
            <a:off x="5419725" y="1526978"/>
            <a:ext cx="800100" cy="493732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258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the mean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52223B-6632-9D65-5B55-2261F7B869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32"/>
          <a:stretch/>
        </p:blipFill>
        <p:spPr>
          <a:xfrm>
            <a:off x="962025" y="1398176"/>
            <a:ext cx="10307488" cy="537600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83EB06F-CC43-30D3-E1D7-C97BFDDB571A}"/>
              </a:ext>
            </a:extLst>
          </p:cNvPr>
          <p:cNvCxnSpPr>
            <a:cxnSpLocks/>
          </p:cNvCxnSpPr>
          <p:nvPr/>
        </p:nvCxnSpPr>
        <p:spPr>
          <a:xfrm>
            <a:off x="466725" y="1847850"/>
            <a:ext cx="37147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6F8582-54E2-A111-5618-349D9DADFF46}"/>
              </a:ext>
            </a:extLst>
          </p:cNvPr>
          <p:cNvCxnSpPr>
            <a:cxnSpLocks/>
          </p:cNvCxnSpPr>
          <p:nvPr/>
        </p:nvCxnSpPr>
        <p:spPr>
          <a:xfrm>
            <a:off x="466725" y="2143125"/>
            <a:ext cx="37147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3B490B6-42B6-5E95-416D-2FACDFBACA58}"/>
              </a:ext>
            </a:extLst>
          </p:cNvPr>
          <p:cNvCxnSpPr>
            <a:cxnSpLocks/>
          </p:cNvCxnSpPr>
          <p:nvPr/>
        </p:nvCxnSpPr>
        <p:spPr>
          <a:xfrm>
            <a:off x="466725" y="2428875"/>
            <a:ext cx="37147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09148D0-7D67-9F4C-D904-24B75118574D}"/>
              </a:ext>
            </a:extLst>
          </p:cNvPr>
          <p:cNvCxnSpPr>
            <a:cxnSpLocks/>
          </p:cNvCxnSpPr>
          <p:nvPr/>
        </p:nvCxnSpPr>
        <p:spPr>
          <a:xfrm>
            <a:off x="466725" y="2724150"/>
            <a:ext cx="37147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381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Means of three equal intervals for each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FF94C8-4E48-2A4F-B90D-6514AC84A0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832"/>
          <a:stretch/>
        </p:blipFill>
        <p:spPr>
          <a:xfrm>
            <a:off x="1594809" y="1937936"/>
            <a:ext cx="9002381" cy="472003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E863399-6BD7-8297-1AC5-D0628F652B9F}"/>
              </a:ext>
            </a:extLst>
          </p:cNvPr>
          <p:cNvCxnSpPr/>
          <p:nvPr/>
        </p:nvCxnSpPr>
        <p:spPr>
          <a:xfrm>
            <a:off x="6896100" y="1562100"/>
            <a:ext cx="0" cy="304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F6EC841-89CB-772C-EFB0-903A21343934}"/>
              </a:ext>
            </a:extLst>
          </p:cNvPr>
          <p:cNvCxnSpPr/>
          <p:nvPr/>
        </p:nvCxnSpPr>
        <p:spPr>
          <a:xfrm>
            <a:off x="8324850" y="1538288"/>
            <a:ext cx="0" cy="304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C116CD-5C1D-129F-1CDF-ED7E7DD8ED89}"/>
              </a:ext>
            </a:extLst>
          </p:cNvPr>
          <p:cNvCxnSpPr/>
          <p:nvPr/>
        </p:nvCxnSpPr>
        <p:spPr>
          <a:xfrm>
            <a:off x="9772650" y="1538288"/>
            <a:ext cx="0" cy="304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073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draw/analyze using output from </a:t>
            </a:r>
            <a:r>
              <a:rPr lang="en-US" dirty="0" err="1"/>
              <a:t>VoiceSauce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B6B5E89-F7CD-8546-BD48-1B2879DA6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8500" y="2482850"/>
            <a:ext cx="5957888" cy="39719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0481B7-0854-2430-A414-4010ABA9CD30}"/>
              </a:ext>
            </a:extLst>
          </p:cNvPr>
          <p:cNvSpPr txBox="1"/>
          <p:nvPr/>
        </p:nvSpPr>
        <p:spPr>
          <a:xfrm>
            <a:off x="971549" y="1790700"/>
            <a:ext cx="10125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Pitch track (F0 track of the seven tones in </a:t>
            </a:r>
            <a:r>
              <a:rPr lang="en-US" sz="2800" dirty="0" err="1"/>
              <a:t>Xiapu</a:t>
            </a:r>
            <a:r>
              <a:rPr lang="en-US" sz="2800" dirty="0"/>
              <a:t> Min)</a:t>
            </a:r>
          </a:p>
        </p:txBody>
      </p:sp>
    </p:spTree>
    <p:extLst>
      <p:ext uri="{BB962C8B-B14F-4D97-AF65-F5344CB8AC3E}">
        <p14:creationId xmlns:p14="http://schemas.microsoft.com/office/powerpoint/2010/main" val="119904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652</Words>
  <Application>Microsoft Office PowerPoint</Application>
  <PresentationFormat>Widescreen</PresentationFormat>
  <Paragraphs>94</Paragraphs>
  <Slides>28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Tutorial on VoiceSauce  - A program for voice analysis</vt:lpstr>
      <vt:lpstr>Goal of the workshop</vt:lpstr>
      <vt:lpstr>What is VoiceSauce</vt:lpstr>
      <vt:lpstr>What does VoiceSauce look like</vt:lpstr>
      <vt:lpstr>Output from VoiceSauce</vt:lpstr>
      <vt:lpstr>All data points:</vt:lpstr>
      <vt:lpstr>Just the mean</vt:lpstr>
      <vt:lpstr>Means of three equal intervals for each file</vt:lpstr>
      <vt:lpstr>What can you draw/analyze using output from VoiceSauce</vt:lpstr>
      <vt:lpstr>What can you draw/analyze using output from VoiceSauce</vt:lpstr>
      <vt:lpstr>What can you draw/analyze using output from VoiceSauce</vt:lpstr>
      <vt:lpstr>How to download and use VoiceSauce</vt:lpstr>
      <vt:lpstr>Case study for today</vt:lpstr>
      <vt:lpstr>Case study for today</vt:lpstr>
      <vt:lpstr>Getting started</vt:lpstr>
      <vt:lpstr>Getting started</vt:lpstr>
      <vt:lpstr>Getting started</vt:lpstr>
      <vt:lpstr>Pass on the .wav and .Textgrid to VoiceSauce</vt:lpstr>
      <vt:lpstr>Step 1: Settings</vt:lpstr>
      <vt:lpstr>Step 2: Parameter estimation</vt:lpstr>
      <vt:lpstr>PowerPoint Presentation</vt:lpstr>
      <vt:lpstr>Step 2: Parameter estimation</vt:lpstr>
      <vt:lpstr>Step 2: Parameter estimation</vt:lpstr>
      <vt:lpstr>Step 3: Output to text</vt:lpstr>
      <vt:lpstr>PowerPoint Presentation</vt:lpstr>
      <vt:lpstr>Step 4: Visualize the output in Excel</vt:lpstr>
      <vt:lpstr>Step 4: Visualize the output in Excel</vt:lpstr>
      <vt:lpstr>Step 4: Visualize the output in Excel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on VoiceSauce  - A program for voice analysis</dc:title>
  <dc:creator>Yuan Chai</dc:creator>
  <cp:lastModifiedBy>Yuan Chai</cp:lastModifiedBy>
  <cp:revision>1</cp:revision>
  <dcterms:created xsi:type="dcterms:W3CDTF">2023-02-07T20:55:02Z</dcterms:created>
  <dcterms:modified xsi:type="dcterms:W3CDTF">2023-02-07T23:47:51Z</dcterms:modified>
</cp:coreProperties>
</file>

<file path=docProps/thumbnail.jpeg>
</file>